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7" r:id="rId2"/>
  </p:sldIdLst>
  <p:sldSz cx="38404800" cy="27432000"/>
  <p:notesSz cx="697388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BF44"/>
    <a:srgbClr val="78BE20"/>
    <a:srgbClr val="77787B"/>
    <a:srgbClr val="DDDDDD"/>
    <a:srgbClr val="FF0000"/>
    <a:srgbClr val="0066CC"/>
    <a:srgbClr val="0066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8" autoAdjust="0"/>
    <p:restoredTop sz="96327" autoAdjust="0"/>
  </p:normalViewPr>
  <p:slideViewPr>
    <p:cSldViewPr snapToGrid="0">
      <p:cViewPr varScale="1">
        <p:scale>
          <a:sx n="19" d="100"/>
          <a:sy n="19" d="100"/>
        </p:scale>
        <p:origin x="1848" y="154"/>
      </p:cViewPr>
      <p:guideLst>
        <p:guide orient="horz" pos="8640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hsonline-my.sharepoint.com/personal/nbr439_multihosp_net/Documents/PGY1%20Residents%202024-2025%20for%20researc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latin typeface="Calibri" panose="020F0502020204030204" pitchFamily="34" charset="0"/>
                <a:cs typeface="Calibri" panose="020F0502020204030204" pitchFamily="34" charset="0"/>
              </a:rPr>
              <a:t>Completed</a:t>
            </a:r>
            <a:r>
              <a:rPr lang="en-US" sz="1800" baseline="0">
                <a:latin typeface="Calibri" panose="020F0502020204030204" pitchFamily="34" charset="0"/>
                <a:cs typeface="Calibri" panose="020F0502020204030204" pitchFamily="34" charset="0"/>
              </a:rPr>
              <a:t> Check-is &amp; Therapy Requests from July-August 2025</a:t>
            </a: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Sheet4!$B$14</c:f>
              <c:strCache>
                <c:ptCount val="1"/>
                <c:pt idx="0">
                  <c:v>Requested therapy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Sheet4!$A$15:$A$22</c:f>
              <c:strCache>
                <c:ptCount val="8"/>
                <c:pt idx="0">
                  <c:v>WP Family Medicine</c:v>
                </c:pt>
                <c:pt idx="1">
                  <c:v>Internal Medicine</c:v>
                </c:pt>
                <c:pt idx="2">
                  <c:v>East Family Medicine</c:v>
                </c:pt>
                <c:pt idx="3">
                  <c:v>Emergency Medicine</c:v>
                </c:pt>
                <c:pt idx="4">
                  <c:v>Pediatric</c:v>
                </c:pt>
                <c:pt idx="5">
                  <c:v>Orthopaedic Surgery</c:v>
                </c:pt>
                <c:pt idx="6">
                  <c:v>General Surgery </c:v>
                </c:pt>
                <c:pt idx="7">
                  <c:v>OBGYN</c:v>
                </c:pt>
              </c:strCache>
            </c:strRef>
          </c:cat>
          <c:val>
            <c:numRef>
              <c:f>Sheet4!$B$15:$B$22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72-DD47-917D-42F3F403D198}"/>
            </c:ext>
          </c:extLst>
        </c:ser>
        <c:ser>
          <c:idx val="1"/>
          <c:order val="1"/>
          <c:tx>
            <c:strRef>
              <c:f>Sheet4!$C$14</c:f>
              <c:strCache>
                <c:ptCount val="1"/>
                <c:pt idx="0">
                  <c:v>Completed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Sheet4!$A$15:$A$22</c:f>
              <c:strCache>
                <c:ptCount val="8"/>
                <c:pt idx="0">
                  <c:v>WP Family Medicine</c:v>
                </c:pt>
                <c:pt idx="1">
                  <c:v>Internal Medicine</c:v>
                </c:pt>
                <c:pt idx="2">
                  <c:v>East Family Medicine</c:v>
                </c:pt>
                <c:pt idx="3">
                  <c:v>Emergency Medicine</c:v>
                </c:pt>
                <c:pt idx="4">
                  <c:v>Pediatric</c:v>
                </c:pt>
                <c:pt idx="5">
                  <c:v>Orthopaedic Surgery</c:v>
                </c:pt>
                <c:pt idx="6">
                  <c:v>General Surgery </c:v>
                </c:pt>
                <c:pt idx="7">
                  <c:v>OBGYN</c:v>
                </c:pt>
              </c:strCache>
            </c:strRef>
          </c:cat>
          <c:val>
            <c:numRef>
              <c:f>Sheet4!$C$15:$C$22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5</c:v>
                </c:pt>
                <c:pt idx="3">
                  <c:v>2</c:v>
                </c:pt>
                <c:pt idx="4">
                  <c:v>7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72-DD47-917D-42F3F403D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10421376"/>
        <c:axId val="2010423088"/>
      </c:barChart>
      <c:catAx>
        <c:axId val="2010421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010423088"/>
        <c:crosses val="autoZero"/>
        <c:auto val="1"/>
        <c:lblAlgn val="ctr"/>
        <c:lblOffset val="100"/>
        <c:noMultiLvlLbl val="0"/>
      </c:catAx>
      <c:valAx>
        <c:axId val="2010423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01042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E5F8F017-1D92-421A-9C57-E1CC14D6FB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1" tIns="44611" rIns="89221" bIns="446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F07DAA8-BB8F-4740-91F7-61810EF58F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2238" y="0"/>
            <a:ext cx="3041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1" tIns="44611" rIns="89221" bIns="446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CA807906-928D-4D6D-8E7E-EE44D14A2C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88400"/>
            <a:ext cx="3041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1" tIns="44611" rIns="89221" bIns="446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558C9A79-E301-44B2-A147-639E955772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2238" y="8788400"/>
            <a:ext cx="3041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1" tIns="44611" rIns="89221" bIns="44611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9D2762A-5867-48AF-9091-3C613FD9F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22A96EF-94AE-4159-9184-9741DD5CBD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12" tIns="46305" rIns="92612" bIns="46305" numCol="1" anchor="t" anchorCtr="0" compatLnSpc="1">
            <a:prstTxWarp prst="textNoShape">
              <a:avLst/>
            </a:prstTxWarp>
          </a:bodyPr>
          <a:lstStyle>
            <a:lvl1pPr defTabSz="926290" eaLnBrk="0" hangingPunct="0">
              <a:defRPr sz="11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CE314B4-3DF3-4392-A493-F67C0FC31A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12" tIns="46305" rIns="92612" bIns="46305" numCol="1" anchor="t" anchorCtr="0" compatLnSpc="1">
            <a:prstTxWarp prst="textNoShape">
              <a:avLst/>
            </a:prstTxWarp>
          </a:bodyPr>
          <a:lstStyle>
            <a:lvl1pPr algn="r" defTabSz="926290" eaLnBrk="0" hangingPunct="0">
              <a:defRPr sz="11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73D59CB-7D60-4A83-B062-B72C0B86530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25" y="692150"/>
            <a:ext cx="48466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F4408C90-D7A2-416F-800D-176D73C21B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387850"/>
            <a:ext cx="5113338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12" tIns="46305" rIns="92612" bIns="463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A1C4F35A-C224-4408-9773-FC17E19149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2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12" tIns="46305" rIns="92612" bIns="46305" numCol="1" anchor="b" anchorCtr="0" compatLnSpc="1">
            <a:prstTxWarp prst="textNoShape">
              <a:avLst/>
            </a:prstTxWarp>
          </a:bodyPr>
          <a:lstStyle>
            <a:lvl1pPr defTabSz="926290" eaLnBrk="0" hangingPunct="0">
              <a:defRPr sz="11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BB26764A-53AE-45D8-A66F-A42B3976F6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8774113"/>
            <a:ext cx="302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12" tIns="46305" rIns="92612" bIns="4630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100"/>
            </a:lvl1pPr>
          </a:lstStyle>
          <a:p>
            <a:pPr>
              <a:defRPr/>
            </a:pPr>
            <a:fld id="{E0D3B52C-EC8F-4405-8D91-1CAB7396E7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5" y="8521700"/>
            <a:ext cx="3264535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8" y="15544800"/>
            <a:ext cx="26882725" cy="70104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906486-85F4-415D-A9F2-7F9C4D356A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81919-2120-4876-9924-5501FF3A4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B6D5B6-F280-4970-8B12-41302511B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E5BEA-329A-4728-A40B-6939EB11EE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52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F435AC-BA87-4392-9BD4-89DBD34318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281841-B4AB-4982-9945-E8E860E77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BBFBE-7F48-471D-AA8E-F7A8C3FA7D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CA6C5-52E4-43B0-9366-CCB49E4F2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75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3738" y="2438400"/>
            <a:ext cx="8161337" cy="21945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725" y="2438400"/>
            <a:ext cx="24331613" cy="21945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E94210-5172-42E4-8860-1C65E8BCE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BBE5EF-1A50-4B60-AE24-7DE2361269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9AB7FC-8ADB-46DC-8BA8-43ECFD3E0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EB592-AFD3-4DE7-A909-94766898C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47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2EACCC-978D-458B-B7C8-2DAEF38FE9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9A75E-B0A9-49FD-B14E-5B81DC1D39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BF2CCE-7FB8-466F-B824-D90E936E3D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9FD67-A594-4437-A4D6-E1842D3747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90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7627600"/>
            <a:ext cx="32643762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1626850"/>
            <a:ext cx="32643762" cy="6000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AB092E-2B78-4C71-A1F2-D0360C141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736635-7542-42ED-92EE-5E3E9397E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F1CF9F-A873-4748-B95E-07219C3A1B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6F321-4706-4A68-BF42-C70179C7E1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47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725" y="7924800"/>
            <a:ext cx="16246475" cy="1645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0" y="7924800"/>
            <a:ext cx="16246475" cy="1645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E41D8-4925-414B-9092-FFDBB00849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6522C6-36C3-45E8-A6F0-92E61E81D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355A8D-D01D-4FA7-B84C-B05E9D9E8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6648-C2F0-4EB0-B3CF-DCA39D3D92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45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098550"/>
            <a:ext cx="3456305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6140450"/>
            <a:ext cx="16968788" cy="2559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8699500"/>
            <a:ext cx="16968788" cy="15805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8" y="6140450"/>
            <a:ext cx="16975137" cy="2559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8" y="8699500"/>
            <a:ext cx="16975137" cy="15805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CDCD10D-0395-4826-AFEC-9CCB1AD48B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68CD14-B92E-4B5A-B463-47E817FFB0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C6A6DB-8ED3-40A1-9167-54D2BD91F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48313-FBEA-43FE-A89C-0742ECF21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513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F4CE00C-F3C9-4A47-BC54-B81E3B0D77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B2F4DD-CEA5-4FB1-ABCE-3717C78C3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25ECD4-BDA0-40B5-B23E-B1ACD19D0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B96BF-3F34-4993-9AF4-A1CEB83BB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58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4C69D27-5339-4A63-A982-34C7FAE10E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5320AB-7405-4EC1-888E-40C3B267A5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5C1B8D4-A569-4E23-B5EB-BA72925B33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5239C-70D2-4DC3-821A-058C41B8C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66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092200"/>
            <a:ext cx="126349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092200"/>
            <a:ext cx="21469350" cy="23412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5" y="5740400"/>
            <a:ext cx="12634913" cy="18764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496ED-7BB7-4259-AB63-36C16E52CA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5D13D0-E6C9-4C4C-85CF-9575802DBD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472744-C11B-495E-A548-B1F4639AF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104AF-96D1-4A7B-876E-07CAC1793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43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19202400"/>
            <a:ext cx="23042563" cy="2266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2451100"/>
            <a:ext cx="23042563" cy="16459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21469350"/>
            <a:ext cx="23042563" cy="3219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3B10D5-6896-449B-AF47-C2DB95031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AB858A-71DF-43E6-96A0-1437FFD7F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A23089-D80C-497B-A9A1-147A3F8923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00963-9BA5-4020-8390-D84AF3518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2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0F1B1A3-361B-4C4E-9EA6-0CF439D45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879725" y="2438400"/>
            <a:ext cx="326453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202" tIns="188101" rIns="376202" bIns="1881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D8F5A2-7C4E-42C7-8DCE-3CE9A84B0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725" y="7924800"/>
            <a:ext cx="32645350" cy="164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FCB9B4-C138-429A-9680-67AAAFB68F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725" y="24993600"/>
            <a:ext cx="800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58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BFCA07-8BFF-47C7-B3DF-363D3C9C82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275" y="24993600"/>
            <a:ext cx="121602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58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C8A861-87ED-4445-99E8-3A09B5AB3A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075" y="24993600"/>
            <a:ext cx="800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>
            <a:lvl1pPr algn="r">
              <a:defRPr sz="5800"/>
            </a:lvl1pPr>
          </a:lstStyle>
          <a:p>
            <a:pPr>
              <a:defRPr/>
            </a:pPr>
            <a:fld id="{2D9C643A-2DFC-4DA1-B735-4634571449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Georgia" pitchFamily="18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Georgia" pitchFamily="18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Georgia" pitchFamily="18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Georgia" pitchFamily="18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Times" pitchFamily="18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Times" pitchFamily="18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Times" pitchFamily="18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Times" pitchFamily="18" charset="0"/>
        </a:defRPr>
      </a:lvl9pPr>
    </p:titleStyle>
    <p:bodyStyle>
      <a:lvl1pPr marL="1411288" indent="-1411288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39800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43" name="Text Box 15">
            <a:extLst>
              <a:ext uri="{FF2B5EF4-FFF2-40B4-BE49-F238E27FC236}">
                <a16:creationId xmlns:a16="http://schemas.microsoft.com/office/drawing/2014/main" id="{6C165A0A-26B6-492E-90B8-93E339EB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998" y="459725"/>
            <a:ext cx="23127978" cy="28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defTabSz="3582988">
              <a:defRPr sz="8200">
                <a:solidFill>
                  <a:schemeClr val="tx1"/>
                </a:solidFill>
                <a:latin typeface="Times" charset="0"/>
              </a:defRPr>
            </a:lvl1pPr>
            <a:lvl2pPr marL="742950" indent="-285750" defTabSz="3582988">
              <a:defRPr sz="8200">
                <a:solidFill>
                  <a:schemeClr val="tx1"/>
                </a:solidFill>
                <a:latin typeface="Times" charset="0"/>
              </a:defRPr>
            </a:lvl2pPr>
            <a:lvl3pPr marL="1143000" indent="-228600" defTabSz="3582988">
              <a:defRPr sz="8200">
                <a:solidFill>
                  <a:schemeClr val="tx1"/>
                </a:solidFill>
                <a:latin typeface="Times" charset="0"/>
              </a:defRPr>
            </a:lvl3pPr>
            <a:lvl4pPr marL="1600200" indent="-228600" defTabSz="3582988">
              <a:defRPr sz="8200">
                <a:solidFill>
                  <a:schemeClr val="tx1"/>
                </a:solidFill>
                <a:latin typeface="Times" charset="0"/>
              </a:defRPr>
            </a:lvl4pPr>
            <a:lvl5pPr marL="2057400" indent="-228600" defTabSz="3582988">
              <a:defRPr sz="8200">
                <a:solidFill>
                  <a:schemeClr val="tx1"/>
                </a:solidFill>
                <a:latin typeface="Times" charset="0"/>
              </a:defRPr>
            </a:lvl5pPr>
            <a:lvl6pPr marL="25146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6pPr>
            <a:lvl7pPr marL="29718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7pPr>
            <a:lvl8pPr marL="34290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8pPr>
            <a:lvl9pPr marL="38862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lnSpc>
                <a:spcPct val="110000"/>
              </a:lnSpc>
              <a:defRPr/>
            </a:pPr>
            <a:r>
              <a:rPr lang="en-US" sz="6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Realities of Residency: </a:t>
            </a:r>
          </a:p>
          <a:p>
            <a:pPr algn="ctr">
              <a:lnSpc>
                <a:spcPct val="110000"/>
              </a:lnSpc>
              <a:defRPr/>
            </a:pPr>
            <a:r>
              <a:rPr lang="en-US" sz="6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impact of Wellness </a:t>
            </a:r>
            <a:r>
              <a:rPr lang="en-US" sz="6000" b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6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heck-ins and Resident </a:t>
            </a:r>
            <a:r>
              <a:rPr lang="en-US" sz="6000" b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60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atisfaction</a:t>
            </a:r>
            <a:endParaRPr lang="en-US" altLang="en-US" sz="7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altLang="en-US" sz="4800" b="1" dirty="0">
                <a:latin typeface="Calibri" pitchFamily="34" charset="0"/>
              </a:rPr>
              <a:t>        </a:t>
            </a:r>
          </a:p>
        </p:txBody>
      </p:sp>
      <p:grpSp>
        <p:nvGrpSpPr>
          <p:cNvPr id="4100" name="Group 6">
            <a:extLst>
              <a:ext uri="{FF2B5EF4-FFF2-40B4-BE49-F238E27FC236}">
                <a16:creationId xmlns:a16="http://schemas.microsoft.com/office/drawing/2014/main" id="{56AA0582-65AE-44FD-8CAB-9ED27700315C}"/>
              </a:ext>
            </a:extLst>
          </p:cNvPr>
          <p:cNvGrpSpPr>
            <a:grpSpLocks/>
          </p:cNvGrpSpPr>
          <p:nvPr/>
        </p:nvGrpSpPr>
        <p:grpSpPr bwMode="auto">
          <a:xfrm>
            <a:off x="25458760" y="17582015"/>
            <a:ext cx="12392025" cy="9390258"/>
            <a:chOff x="13165929" y="6317794"/>
            <a:chExt cx="12390281" cy="12201723"/>
          </a:xfrm>
        </p:grpSpPr>
        <p:sp>
          <p:nvSpPr>
            <p:cNvPr id="4122" name="Text Box 13">
              <a:extLst>
                <a:ext uri="{FF2B5EF4-FFF2-40B4-BE49-F238E27FC236}">
                  <a16:creationId xmlns:a16="http://schemas.microsoft.com/office/drawing/2014/main" id="{6C66A425-509B-4973-A882-4724B9B7A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65929" y="6317794"/>
              <a:ext cx="12390281" cy="1320117"/>
            </a:xfrm>
            <a:prstGeom prst="rect">
              <a:avLst/>
            </a:prstGeom>
            <a:solidFill>
              <a:srgbClr val="72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3762375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defTabSz="3762375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defTabSz="3762375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defTabSz="3762375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defTabSz="3762375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6000" b="1">
                  <a:solidFill>
                    <a:schemeClr val="bg1"/>
                  </a:solidFill>
                  <a:latin typeface="Calibri" panose="020F0502020204030204" pitchFamily="34" charset="0"/>
                </a:rPr>
                <a:t>Discussion: Barriers &amp; Strategies </a:t>
              </a:r>
            </a:p>
          </p:txBody>
        </p:sp>
        <p:sp>
          <p:nvSpPr>
            <p:cNvPr id="4123" name="Text Box 1283">
              <a:extLst>
                <a:ext uri="{FF2B5EF4-FFF2-40B4-BE49-F238E27FC236}">
                  <a16:creationId xmlns:a16="http://schemas.microsoft.com/office/drawing/2014/main" id="{8334F7CE-30F3-4309-B9FB-D4D79BE6C5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89738" y="7631160"/>
              <a:ext cx="12342663" cy="10888357"/>
            </a:xfrm>
            <a:prstGeom prst="rect">
              <a:avLst/>
            </a:prstGeom>
            <a:solidFill>
              <a:srgbClr val="77787B">
                <a:alpha val="784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Key Findings</a:t>
              </a:r>
            </a:p>
            <a:p>
              <a:pPr>
                <a:spcBef>
                  <a:spcPct val="0"/>
                </a:spcBef>
                <a:buClr>
                  <a:srgbClr val="78BE20"/>
                </a:buClr>
                <a:buNone/>
              </a:pPr>
              <a:r>
                <a:rPr lang="en-US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This study demonstrates that wellness check-ins promote mental health awareness and satisfaction amongst first-year residents. Wellness check-ins create a streamlined pathway for residents seeking additional mental health support, with confidentiality fostering an open and honest dialogue. Resident’s satisfaction with the check-in process was significant with emphasis placed that the check-in provided an effective way to address any mental health needs or concerns. </a:t>
              </a:r>
            </a:p>
            <a:p>
              <a:pPr>
                <a:spcBef>
                  <a:spcPct val="0"/>
                </a:spcBef>
                <a:buClr>
                  <a:srgbClr val="78BE20"/>
                </a:buClr>
                <a:buNone/>
              </a:pPr>
              <a:endParaRPr lang="en-US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Clr>
                  <a:srgbClr val="78BE20"/>
                </a:buClr>
                <a:buNone/>
              </a:pPr>
              <a:r>
                <a:rPr lang="en-US" altLang="en-US" sz="36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Limitations </a:t>
              </a:r>
            </a:p>
            <a:p>
              <a:pPr>
                <a:spcBef>
                  <a:spcPct val="0"/>
                </a:spcBef>
                <a:buClr>
                  <a:srgbClr val="78BE20"/>
                </a:buClr>
                <a:buNone/>
              </a:pPr>
              <a:r>
                <a:rPr lang="en-US" altLang="en-US" sz="3600" dirty="0">
                  <a:latin typeface="Calibri" panose="020F0502020204030204" pitchFamily="34" charset="0"/>
                </a:rPr>
                <a:t>Low enrollment in counseling requests may suggest possible time barriers for residents to have a counseling session and perceived attitudes and beliefs towards mental health therapy. </a:t>
              </a:r>
            </a:p>
          </p:txBody>
        </p:sp>
      </p:grpSp>
      <p:grpSp>
        <p:nvGrpSpPr>
          <p:cNvPr id="4101" name="Group 11">
            <a:extLst>
              <a:ext uri="{FF2B5EF4-FFF2-40B4-BE49-F238E27FC236}">
                <a16:creationId xmlns:a16="http://schemas.microsoft.com/office/drawing/2014/main" id="{649BBC3A-1923-405C-B7DB-5A3BA49C5CC6}"/>
              </a:ext>
            </a:extLst>
          </p:cNvPr>
          <p:cNvGrpSpPr>
            <a:grpSpLocks/>
          </p:cNvGrpSpPr>
          <p:nvPr/>
        </p:nvGrpSpPr>
        <p:grpSpPr bwMode="auto">
          <a:xfrm>
            <a:off x="295519" y="21177527"/>
            <a:ext cx="12389334" cy="5794746"/>
            <a:chOff x="13298319" y="10459608"/>
            <a:chExt cx="12072627" cy="2669212"/>
          </a:xfrm>
        </p:grpSpPr>
        <p:sp>
          <p:nvSpPr>
            <p:cNvPr id="51" name="Text Box 13">
              <a:extLst>
                <a:ext uri="{FF2B5EF4-FFF2-40B4-BE49-F238E27FC236}">
                  <a16:creationId xmlns:a16="http://schemas.microsoft.com/office/drawing/2014/main" id="{CF991EAF-494B-43CE-AC46-87C5EFC19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98319" y="10459608"/>
              <a:ext cx="12072627" cy="643720"/>
            </a:xfrm>
            <a:prstGeom prst="rect">
              <a:avLst/>
            </a:prstGeom>
            <a:solidFill>
              <a:srgbClr val="72BF44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3762375">
                <a:spcBef>
                  <a:spcPct val="50000"/>
                </a:spcBef>
                <a:defRPr/>
              </a:pPr>
              <a:r>
                <a:rPr lang="en-US" sz="6000" b="1" cap="small" dirty="0">
                  <a:solidFill>
                    <a:schemeClr val="bg1"/>
                  </a:solidFill>
                  <a:latin typeface="Calibri" pitchFamily="34" charset="0"/>
                </a:rPr>
                <a:t>METHODS</a:t>
              </a:r>
              <a:endParaRPr lang="en-US" sz="60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121" name="Text Box 1283">
              <a:extLst>
                <a:ext uri="{FF2B5EF4-FFF2-40B4-BE49-F238E27FC236}">
                  <a16:creationId xmlns:a16="http://schemas.microsoft.com/office/drawing/2014/main" id="{500CABDF-6196-494C-8C58-D191411594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98319" y="11103329"/>
              <a:ext cx="11993254" cy="2025491"/>
            </a:xfrm>
            <a:prstGeom prst="rect">
              <a:avLst/>
            </a:prstGeom>
            <a:solidFill>
              <a:srgbClr val="77787B">
                <a:alpha val="784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37160"/>
            <a:lstStyle>
              <a:lvl1pPr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1028700" indent="-514350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40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This study was conducted at AdventHealth Orlando and involved first-year residents (n=76) from every residency program who participated in a structured wellness check-in between July and August 2025. Residents were assured confidentiality prior to the check-in to encourage honest dialogue between the resident and the psychotherapist intern. At the end of each session, residents were offered the opportunity to schedule a counseling appointment, regardless of their responses.</a:t>
              </a:r>
              <a:endParaRPr lang="en-US" altLang="en-US" sz="3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102" name="Group 12">
            <a:extLst>
              <a:ext uri="{FF2B5EF4-FFF2-40B4-BE49-F238E27FC236}">
                <a16:creationId xmlns:a16="http://schemas.microsoft.com/office/drawing/2014/main" id="{E7D92547-D774-4271-BF71-C4C4470771E2}"/>
              </a:ext>
            </a:extLst>
          </p:cNvPr>
          <p:cNvGrpSpPr>
            <a:grpSpLocks/>
          </p:cNvGrpSpPr>
          <p:nvPr/>
        </p:nvGrpSpPr>
        <p:grpSpPr bwMode="auto">
          <a:xfrm>
            <a:off x="342900" y="4200751"/>
            <a:ext cx="12390438" cy="7887239"/>
            <a:chOff x="361188" y="5356237"/>
            <a:chExt cx="12390120" cy="7602215"/>
          </a:xfrm>
        </p:grpSpPr>
        <p:sp>
          <p:nvSpPr>
            <p:cNvPr id="54" name="Text Box 13">
              <a:extLst>
                <a:ext uri="{FF2B5EF4-FFF2-40B4-BE49-F238E27FC236}">
                  <a16:creationId xmlns:a16="http://schemas.microsoft.com/office/drawing/2014/main" id="{4946FA76-DB66-418F-8391-1BDA8844D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188" y="5356237"/>
              <a:ext cx="12390120" cy="1015992"/>
            </a:xfrm>
            <a:prstGeom prst="rect">
              <a:avLst/>
            </a:prstGeom>
            <a:solidFill>
              <a:srgbClr val="72BF44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3762375">
                <a:spcBef>
                  <a:spcPct val="50000"/>
                </a:spcBef>
                <a:defRPr/>
              </a:pPr>
              <a:r>
                <a:rPr lang="en-US" sz="6000" b="1" cap="small" dirty="0">
                  <a:solidFill>
                    <a:schemeClr val="bg1"/>
                  </a:solidFill>
                  <a:latin typeface="Calibri" pitchFamily="34" charset="0"/>
                </a:rPr>
                <a:t>INTRODUCTION</a:t>
              </a:r>
              <a:endParaRPr lang="en-US" sz="60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119" name="Text Box 1283">
              <a:extLst>
                <a:ext uri="{FF2B5EF4-FFF2-40B4-BE49-F238E27FC236}">
                  <a16:creationId xmlns:a16="http://schemas.microsoft.com/office/drawing/2014/main" id="{93725327-E742-485E-8768-FA8F2B9945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643" y="6402391"/>
              <a:ext cx="12345665" cy="6556061"/>
            </a:xfrm>
            <a:prstGeom prst="rect">
              <a:avLst/>
            </a:prstGeom>
            <a:solidFill>
              <a:srgbClr val="77787B">
                <a:alpha val="8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457200" defTabSz="3762375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itchFamily="18" charset="0"/>
                </a:defRPr>
              </a:lvl1pPr>
              <a:lvl2pPr marL="742950" indent="-285750" defTabSz="3762375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itchFamily="18" charset="0"/>
                </a:defRPr>
              </a:lvl2pPr>
              <a:lvl3pPr marL="1143000" indent="-228600" defTabSz="3762375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itchFamily="18" charset="0"/>
                </a:defRPr>
              </a:lvl3pPr>
              <a:lvl4pPr marL="1600200" indent="-228600" defTabSz="3762375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itchFamily="18" charset="0"/>
                </a:defRPr>
              </a:lvl4pPr>
              <a:lvl5pPr marL="2057400" indent="-228600" defTabSz="3762375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itchFamily="18" charset="0"/>
                </a:defRPr>
              </a:lvl5pPr>
              <a:lvl6pPr marL="25146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itchFamily="18" charset="0"/>
                </a:defRPr>
              </a:lvl6pPr>
              <a:lvl7pPr marL="29718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itchFamily="18" charset="0"/>
                </a:defRPr>
              </a:lvl7pPr>
              <a:lvl8pPr marL="34290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itchFamily="18" charset="0"/>
                </a:defRPr>
              </a:lvl8pPr>
              <a:lvl9pPr marL="38862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itchFamily="18" charset="0"/>
                </a:defRPr>
              </a:lvl9pPr>
            </a:lstStyle>
            <a:p>
              <a:pPr marL="590550" indent="-571500">
                <a:spcBef>
                  <a:spcPts val="0"/>
                </a:spcBef>
                <a:buClr>
                  <a:srgbClr val="78BE20"/>
                </a:buClr>
                <a:defRPr/>
              </a:pPr>
              <a:r>
                <a:rPr lang="en-US" sz="3400" dirty="0">
                  <a:effectLst/>
                  <a:latin typeface="Calibri" panose="020F0502020204030204" pitchFamily="34" charset="0"/>
                  <a:ea typeface="Aptos" panose="020B0004020202020204" pitchFamily="34" charset="0"/>
                  <a:cs typeface="Calibri" panose="020F0502020204030204" pitchFamily="34" charset="0"/>
                </a:rPr>
                <a:t>The transition into residency for most first-year medical residents often brings significant stress, burnout, and mental health challenges. These stressors can negatively impact both the personal well-being and professional performance of residents. </a:t>
              </a:r>
            </a:p>
            <a:p>
              <a:pPr marL="590550" indent="-571500">
                <a:spcBef>
                  <a:spcPts val="0"/>
                </a:spcBef>
                <a:buClr>
                  <a:srgbClr val="78BE20"/>
                </a:buClr>
                <a:defRPr/>
              </a:pPr>
              <a:r>
                <a:rPr lang="en-US" sz="3400" dirty="0">
                  <a:effectLst/>
                  <a:latin typeface="Calibri" panose="020F0502020204030204" pitchFamily="34" charset="0"/>
                  <a:ea typeface="Aptos" panose="020B0004020202020204" pitchFamily="34" charset="0"/>
                  <a:cs typeface="Calibri" panose="020F0502020204030204" pitchFamily="34" charset="0"/>
                </a:rPr>
                <a:t>Early interventions, such as wellness check-ins, may alleviate these concerns by identifying individuals in need of support. </a:t>
              </a:r>
            </a:p>
            <a:p>
              <a:pPr marL="590550" indent="-571500">
                <a:spcBef>
                  <a:spcPts val="0"/>
                </a:spcBef>
                <a:buClr>
                  <a:srgbClr val="78BE20"/>
                </a:buClr>
                <a:defRPr/>
              </a:pPr>
              <a:r>
                <a:rPr lang="en-US" sz="3400" dirty="0">
                  <a:latin typeface="Calibri" panose="020F0502020204030204" pitchFamily="34" charset="0"/>
                  <a:ea typeface="Aptos" panose="020B0004020202020204" pitchFamily="34" charset="0"/>
                  <a:cs typeface="Calibri" panose="020F0502020204030204" pitchFamily="34" charset="0"/>
                </a:rPr>
                <a:t>Only a f</a:t>
              </a:r>
              <a:r>
                <a:rPr lang="en-US" sz="3400" dirty="0">
                  <a:effectLst/>
                  <a:latin typeface="Calibri" panose="020F0502020204030204" pitchFamily="34" charset="0"/>
                  <a:ea typeface="Aptos" panose="020B0004020202020204" pitchFamily="34" charset="0"/>
                  <a:cs typeface="Calibri" panose="020F0502020204030204" pitchFamily="34" charset="0"/>
                </a:rPr>
                <a:t>ew studies have examined whether wellness check-ins increase the utilization of mental health services or if they are satisfactory for residents</a:t>
              </a:r>
              <a:r>
                <a:rPr lang="en-US" sz="3400" dirty="0">
                  <a:latin typeface="Calibri" panose="020F0502020204030204" pitchFamily="34" charset="0"/>
                  <a:ea typeface="Aptos" panose="020B0004020202020204" pitchFamily="34" charset="0"/>
                  <a:cs typeface="Calibri" panose="020F0502020204030204" pitchFamily="34" charset="0"/>
                </a:rPr>
                <a:t>.</a:t>
              </a:r>
              <a:endParaRPr lang="en-US" sz="3400" dirty="0"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9050">
                <a:spcBef>
                  <a:spcPts val="0"/>
                </a:spcBef>
                <a:buClr>
                  <a:srgbClr val="78BE20"/>
                </a:buClr>
                <a:buNone/>
                <a:defRPr/>
              </a:pPr>
              <a:r>
                <a:rPr lang="en-US" sz="3400" b="1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Source </a:t>
              </a:r>
              <a:endParaRPr lang="en-US" sz="1500" b="1" dirty="0"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9050">
                <a:spcBef>
                  <a:spcPts val="0"/>
                </a:spcBef>
                <a:buClr>
                  <a:srgbClr val="78BE20"/>
                </a:buClr>
                <a:buNone/>
                <a:defRPr/>
              </a:pPr>
              <a:r>
                <a:rPr lang="en-US" sz="2400" dirty="0" err="1">
                  <a:solidFill>
                    <a:srgbClr val="000000"/>
                  </a:solidFill>
                </a:rPr>
                <a:t>Yaghmour</a:t>
              </a:r>
              <a:r>
                <a:rPr lang="en-US" sz="2400" dirty="0">
                  <a:solidFill>
                    <a:srgbClr val="000000"/>
                  </a:solidFill>
                </a:rPr>
                <a:t>, Nicholas A. MPP; Brigham, Timothy P. MDiv, PhD; Richter, Thomas MA; Miller, Rebecca S. MS; Philibert, Ingrid PhD, MBA; Baldwin, DeWitt C. Jr MD; Nasca, Thomas J. MD. Causes of Death of Residents in ACGME-Accredited Programs 2000 Through 2014: Implications for the Learning Environment. </a:t>
              </a:r>
              <a:endParaRPr lang="en-US" sz="3400" b="1" dirty="0"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103" name="Group 13">
            <a:extLst>
              <a:ext uri="{FF2B5EF4-FFF2-40B4-BE49-F238E27FC236}">
                <a16:creationId xmlns:a16="http://schemas.microsoft.com/office/drawing/2014/main" id="{0C53D6DE-FD9A-4C4F-BF3F-42E0B3F3D4EB}"/>
              </a:ext>
            </a:extLst>
          </p:cNvPr>
          <p:cNvGrpSpPr>
            <a:grpSpLocks/>
          </p:cNvGrpSpPr>
          <p:nvPr/>
        </p:nvGrpSpPr>
        <p:grpSpPr bwMode="auto">
          <a:xfrm>
            <a:off x="13124732" y="4172490"/>
            <a:ext cx="12005393" cy="14424676"/>
            <a:chOff x="25968475" y="5423741"/>
            <a:chExt cx="12102597" cy="25121353"/>
          </a:xfrm>
        </p:grpSpPr>
        <p:sp>
          <p:nvSpPr>
            <p:cNvPr id="57" name="Text Box 13">
              <a:extLst>
                <a:ext uri="{FF2B5EF4-FFF2-40B4-BE49-F238E27FC236}">
                  <a16:creationId xmlns:a16="http://schemas.microsoft.com/office/drawing/2014/main" id="{D9421666-5242-437E-99F9-19045E4E7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68475" y="5423741"/>
              <a:ext cx="12102597" cy="1787365"/>
            </a:xfrm>
            <a:prstGeom prst="rect">
              <a:avLst/>
            </a:prstGeom>
            <a:solidFill>
              <a:srgbClr val="72BF44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3762375">
                <a:spcBef>
                  <a:spcPct val="50000"/>
                </a:spcBef>
                <a:defRPr/>
              </a:pPr>
              <a:r>
                <a:rPr lang="en-US" sz="6000" b="1" cap="small" dirty="0">
                  <a:solidFill>
                    <a:schemeClr val="bg1"/>
                  </a:solidFill>
                  <a:latin typeface="Calibri" pitchFamily="34" charset="0"/>
                </a:rPr>
                <a:t>METHODS:  </a:t>
              </a:r>
              <a:r>
                <a:rPr lang="en-US" sz="6000" b="1" dirty="0">
                  <a:solidFill>
                    <a:schemeClr val="bg1"/>
                  </a:solidFill>
                  <a:latin typeface="Calibri" pitchFamily="34" charset="0"/>
                </a:rPr>
                <a:t>Measures/Metrics</a:t>
              </a:r>
            </a:p>
          </p:txBody>
        </p:sp>
        <p:sp>
          <p:nvSpPr>
            <p:cNvPr id="4117" name="Text Box 1283">
              <a:extLst>
                <a:ext uri="{FF2B5EF4-FFF2-40B4-BE49-F238E27FC236}">
                  <a16:creationId xmlns:a16="http://schemas.microsoft.com/office/drawing/2014/main" id="{85C74977-2EEC-4CF4-A69E-3B94DFCAF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68475" y="7228681"/>
              <a:ext cx="12055341" cy="23316413"/>
            </a:xfrm>
            <a:prstGeom prst="rect">
              <a:avLst/>
            </a:prstGeom>
            <a:solidFill>
              <a:srgbClr val="77787B">
                <a:alpha val="784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22238" defTabSz="3762375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defTabSz="3762375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defTabSz="3762375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defTabSz="3762375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defTabSz="3762375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dirty="0">
                  <a:latin typeface="Calibri" panose="020F0502020204030204" pitchFamily="34" charset="0"/>
                </a:rPr>
                <a:t>Wellness check-ins are a continued process through the first year of residency and data collection occurred between July-August 2025. Residents would meet with the psychotherapist intern who conducted a 25-questionnaire that was created by the GME wellness team to assess the resident's overall well-being. Following the assessment, residents were asked by the interviewer if they were interested in scheduling a counseling appointment. A follow-up survey was sent to the residents within 24-hours of their check-in to assess the satisfaction with the wellness check-in.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36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b="1" dirty="0">
                  <a:latin typeface="Calibri" panose="020F0502020204030204" pitchFamily="34" charset="0"/>
                </a:rPr>
                <a:t>Measure #1: 25-Item Questionnaire</a:t>
              </a:r>
            </a:p>
            <a:p>
              <a:pPr>
                <a:spcBef>
                  <a:spcPct val="0"/>
                </a:spcBef>
                <a:buClr>
                  <a:srgbClr val="78BE20"/>
                </a:buClr>
              </a:pPr>
              <a:r>
                <a:rPr lang="en-US" altLang="en-US" sz="3600" dirty="0">
                  <a:latin typeface="Calibri" panose="020F0502020204030204" pitchFamily="34" charset="0"/>
                </a:rPr>
                <a:t>Assessed for areas of well-being (general well-being, work-life balance, emotional health, social support, physical health, coping mechanisms, professional concerns, and future outlook)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b="1" dirty="0">
                  <a:latin typeface="Calibri" panose="020F0502020204030204" pitchFamily="34" charset="0"/>
                </a:rPr>
                <a:t>Measure #2: Post Check-In Survey</a:t>
              </a:r>
            </a:p>
            <a:p>
              <a:pPr>
                <a:spcBef>
                  <a:spcPct val="0"/>
                </a:spcBef>
                <a:buClr>
                  <a:srgbClr val="78BE20"/>
                </a:buClr>
              </a:pPr>
              <a:r>
                <a:rPr lang="en-US" altLang="en-US" sz="3600" dirty="0">
                  <a:latin typeface="Calibri" panose="020F0502020204030204" pitchFamily="34" charset="0"/>
                </a:rPr>
                <a:t>Likert-scale items assessed the usefulness and comfort of the check-in. </a:t>
              </a:r>
            </a:p>
            <a:p>
              <a:pPr>
                <a:spcBef>
                  <a:spcPct val="0"/>
                </a:spcBef>
                <a:buClr>
                  <a:srgbClr val="78BE20"/>
                </a:buClr>
              </a:pPr>
              <a:r>
                <a:rPr lang="en-US" altLang="en-US" sz="3600" dirty="0">
                  <a:latin typeface="Calibri" panose="020F0502020204030204" pitchFamily="34" charset="0"/>
                </a:rPr>
                <a:t>Open-ended questions for feedback</a:t>
              </a:r>
            </a:p>
            <a:p>
              <a:pPr>
                <a:spcBef>
                  <a:spcPct val="0"/>
                </a:spcBef>
                <a:buClr>
                  <a:srgbClr val="4597A0"/>
                </a:buClr>
                <a:buFont typeface="Wingdings" panose="05000000000000000000" pitchFamily="2" charset="2"/>
                <a:buChar char="§"/>
              </a:pPr>
              <a:endParaRPr lang="en-US" altLang="en-US" sz="36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Clr>
                  <a:srgbClr val="4597A0"/>
                </a:buClr>
                <a:buFontTx/>
                <a:buNone/>
              </a:pPr>
              <a:endParaRPr lang="en-US" altLang="en-US" sz="36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Clr>
                  <a:srgbClr val="4597A0"/>
                </a:buClr>
                <a:buFontTx/>
                <a:buNone/>
              </a:pPr>
              <a:endParaRPr lang="en-US" altLang="en-US" sz="3600" dirty="0"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Clr>
                  <a:srgbClr val="4597A0"/>
                </a:buClr>
                <a:buFontTx/>
                <a:buNone/>
              </a:pPr>
              <a:endParaRPr lang="en-US" altLang="en-US" sz="36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4105" name="Group 6">
            <a:extLst>
              <a:ext uri="{FF2B5EF4-FFF2-40B4-BE49-F238E27FC236}">
                <a16:creationId xmlns:a16="http://schemas.microsoft.com/office/drawing/2014/main" id="{01E5EC45-0C63-4ACA-89C2-316FE516B45F}"/>
              </a:ext>
            </a:extLst>
          </p:cNvPr>
          <p:cNvGrpSpPr>
            <a:grpSpLocks/>
          </p:cNvGrpSpPr>
          <p:nvPr/>
        </p:nvGrpSpPr>
        <p:grpSpPr bwMode="auto">
          <a:xfrm>
            <a:off x="342900" y="12178189"/>
            <a:ext cx="12432338" cy="8999337"/>
            <a:chOff x="13166896" y="5719331"/>
            <a:chExt cx="12371215" cy="13749941"/>
          </a:xfrm>
        </p:grpSpPr>
        <p:sp>
          <p:nvSpPr>
            <p:cNvPr id="4114" name="Text Box 13">
              <a:extLst>
                <a:ext uri="{FF2B5EF4-FFF2-40B4-BE49-F238E27FC236}">
                  <a16:creationId xmlns:a16="http://schemas.microsoft.com/office/drawing/2014/main" id="{B0338684-155C-41F3-98B7-019017A97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01649" y="5719331"/>
              <a:ext cx="12336462" cy="1633248"/>
            </a:xfrm>
            <a:prstGeom prst="rect">
              <a:avLst/>
            </a:prstGeom>
            <a:solidFill>
              <a:srgbClr val="72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3762375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defTabSz="3762375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defTabSz="3762375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defTabSz="3762375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defTabSz="3762375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60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Aim</a:t>
              </a:r>
            </a:p>
          </p:txBody>
        </p:sp>
        <p:sp>
          <p:nvSpPr>
            <p:cNvPr id="4115" name="Text Box 1283">
              <a:extLst>
                <a:ext uri="{FF2B5EF4-FFF2-40B4-BE49-F238E27FC236}">
                  <a16:creationId xmlns:a16="http://schemas.microsoft.com/office/drawing/2014/main" id="{022A5D77-0233-461E-9694-BF1EA9D7B1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66896" y="7352579"/>
              <a:ext cx="12255500" cy="12116693"/>
            </a:xfrm>
            <a:prstGeom prst="rect">
              <a:avLst/>
            </a:prstGeom>
            <a:solidFill>
              <a:srgbClr val="77787B">
                <a:alpha val="784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34975" defTabSz="3762375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defTabSz="3762375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defTabSz="3762375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defTabSz="3762375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defTabSz="3762375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>
                <a:spcBef>
                  <a:spcPts val="960"/>
                </a:spcBef>
                <a:buFontTx/>
                <a:buNone/>
              </a:pPr>
              <a:r>
                <a:rPr lang="en-US" sz="34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We hypothesize that by implementing structured wellness check-ins with AdventHealth first-year residents, we can:</a:t>
              </a:r>
            </a:p>
            <a:p>
              <a:pPr marL="1177925" indent="-742950">
                <a:spcBef>
                  <a:spcPts val="960"/>
                </a:spcBef>
                <a:buFont typeface="+mj-lt"/>
                <a:buAutoNum type="arabicPeriod"/>
              </a:pPr>
              <a:r>
                <a:rPr lang="en-US" sz="34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</a:t>
              </a:r>
              <a:r>
                <a:rPr lang="en-US" sz="340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ncrease therapy utilization by encouraging residents to schedule a counseling session following their wellness check-in.</a:t>
              </a:r>
            </a:p>
            <a:p>
              <a:pPr marL="1177925" indent="-742950">
                <a:spcBef>
                  <a:spcPts val="960"/>
                </a:spcBef>
                <a:buFont typeface="+mj-lt"/>
                <a:buAutoNum type="arabicPeriod"/>
              </a:pPr>
              <a:r>
                <a:rPr lang="en-US" sz="340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Assess resident satisfaction with the check-in process through a post check-in survey measuring the check-ins perceived usefulness.</a:t>
              </a:r>
              <a:endParaRPr lang="en-US" sz="3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1177925" indent="-742950">
                <a:spcBef>
                  <a:spcPts val="960"/>
                </a:spcBef>
                <a:buFont typeface="+mj-lt"/>
                <a:buAutoNum type="arabicPeriod"/>
              </a:pPr>
              <a:r>
                <a:rPr lang="en-US" sz="340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Evaluate the effectiveness of wellness check-ins by tracking the number of residents who opt into therapy services and analyzing satisfaction survey responses.</a:t>
              </a:r>
            </a:p>
            <a:p>
              <a:pPr marL="1177925" indent="-742950">
                <a:spcBef>
                  <a:spcPts val="960"/>
                </a:spcBef>
                <a:buFont typeface="+mj-lt"/>
                <a:buAutoNum type="arabicPeriod"/>
              </a:pPr>
              <a:r>
                <a:rPr lang="en-US" sz="340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Support resident well-being by fostering a culture that normalizes mental health discussions and encourages proactive help-seeking behaviors.</a:t>
              </a:r>
              <a:endParaRPr lang="en-US" altLang="en-US" sz="3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8" name="Text Box 13">
            <a:extLst>
              <a:ext uri="{FF2B5EF4-FFF2-40B4-BE49-F238E27FC236}">
                <a16:creationId xmlns:a16="http://schemas.microsoft.com/office/drawing/2014/main" id="{43A2A76E-F002-45AA-B38D-1BDE10C1B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4775" y="4173763"/>
            <a:ext cx="12390438" cy="1014413"/>
          </a:xfrm>
          <a:prstGeom prst="rect">
            <a:avLst/>
          </a:prstGeom>
          <a:solidFill>
            <a:srgbClr val="72BF44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762375">
              <a:spcBef>
                <a:spcPct val="50000"/>
              </a:spcBef>
              <a:defRPr/>
            </a:pPr>
            <a:r>
              <a:rPr lang="en-US" sz="6000" b="1" cap="small" dirty="0">
                <a:solidFill>
                  <a:schemeClr val="bg1"/>
                </a:solidFill>
                <a:latin typeface="Calibri" pitchFamily="34" charset="0"/>
              </a:rPr>
              <a:t>RESULTS: </a:t>
            </a:r>
            <a:r>
              <a:rPr lang="en-US" sz="6000" b="1" dirty="0">
                <a:solidFill>
                  <a:schemeClr val="bg1"/>
                </a:solidFill>
                <a:latin typeface="Calibri" pitchFamily="34" charset="0"/>
              </a:rPr>
              <a:t>Continued</a:t>
            </a:r>
          </a:p>
        </p:txBody>
      </p:sp>
      <p:grpSp>
        <p:nvGrpSpPr>
          <p:cNvPr id="4108" name="Group 13">
            <a:extLst>
              <a:ext uri="{FF2B5EF4-FFF2-40B4-BE49-F238E27FC236}">
                <a16:creationId xmlns:a16="http://schemas.microsoft.com/office/drawing/2014/main" id="{83EE29C9-AEFC-460B-B0B9-18FBC4C19979}"/>
              </a:ext>
            </a:extLst>
          </p:cNvPr>
          <p:cNvGrpSpPr>
            <a:grpSpLocks/>
          </p:cNvGrpSpPr>
          <p:nvPr/>
        </p:nvGrpSpPr>
        <p:grpSpPr bwMode="auto">
          <a:xfrm>
            <a:off x="13037299" y="17654323"/>
            <a:ext cx="12092827" cy="9317952"/>
            <a:chOff x="25968473" y="5423741"/>
            <a:chExt cx="12149695" cy="17037294"/>
          </a:xfrm>
        </p:grpSpPr>
        <p:sp>
          <p:nvSpPr>
            <p:cNvPr id="34" name="Text Box 13">
              <a:extLst>
                <a:ext uri="{FF2B5EF4-FFF2-40B4-BE49-F238E27FC236}">
                  <a16:creationId xmlns:a16="http://schemas.microsoft.com/office/drawing/2014/main" id="{310984B0-AEBA-45C6-A032-E34E29A89F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68475" y="5423741"/>
              <a:ext cx="12102597" cy="1787373"/>
            </a:xfrm>
            <a:prstGeom prst="rect">
              <a:avLst/>
            </a:prstGeom>
            <a:solidFill>
              <a:srgbClr val="72BF44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3762375">
                <a:spcBef>
                  <a:spcPct val="50000"/>
                </a:spcBef>
                <a:defRPr/>
              </a:pPr>
              <a:r>
                <a:rPr lang="en-US" sz="6000" b="1" cap="small" dirty="0">
                  <a:solidFill>
                    <a:schemeClr val="bg1"/>
                  </a:solidFill>
                  <a:latin typeface="Calibri" pitchFamily="34" charset="0"/>
                </a:rPr>
                <a:t>RESULTS</a:t>
              </a:r>
            </a:p>
          </p:txBody>
        </p:sp>
        <p:sp>
          <p:nvSpPr>
            <p:cNvPr id="4113" name="Text Box 1283">
              <a:extLst>
                <a:ext uri="{FF2B5EF4-FFF2-40B4-BE49-F238E27FC236}">
                  <a16:creationId xmlns:a16="http://schemas.microsoft.com/office/drawing/2014/main" id="{C2DFCB44-4C10-4491-A971-90562985E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68473" y="7228665"/>
              <a:ext cx="12149695" cy="15232370"/>
            </a:xfrm>
            <a:prstGeom prst="rect">
              <a:avLst/>
            </a:prstGeom>
            <a:solidFill>
              <a:srgbClr val="77787B">
                <a:alpha val="784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22238" indent="-7938" defTabSz="3762375">
                <a:spcBef>
                  <a:spcPct val="20000"/>
                </a:spcBef>
                <a:buChar char="•"/>
                <a:defRPr sz="13200">
                  <a:solidFill>
                    <a:schemeClr val="tx1"/>
                  </a:solidFill>
                  <a:latin typeface="Georgia" panose="02040502050405020303" pitchFamily="18" charset="0"/>
                </a:defRPr>
              </a:lvl1pPr>
              <a:lvl2pPr marL="742950" indent="-285750" defTabSz="3762375">
                <a:spcBef>
                  <a:spcPct val="20000"/>
                </a:spcBef>
                <a:buChar char="–"/>
                <a:defRPr sz="11500">
                  <a:solidFill>
                    <a:schemeClr val="tx1"/>
                  </a:solidFill>
                  <a:latin typeface="Georgia" panose="02040502050405020303" pitchFamily="18" charset="0"/>
                </a:defRPr>
              </a:lvl2pPr>
              <a:lvl3pPr marL="1143000" indent="-228600" defTabSz="3762375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Georgia" panose="02040502050405020303" pitchFamily="18" charset="0"/>
                </a:defRPr>
              </a:lvl3pPr>
              <a:lvl4pPr marL="1600200" indent="-228600" defTabSz="3762375">
                <a:spcBef>
                  <a:spcPct val="20000"/>
                </a:spcBef>
                <a:buChar char="–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4pPr>
              <a:lvl5pPr marL="2057400" indent="-228600" defTabSz="3762375">
                <a:spcBef>
                  <a:spcPct val="20000"/>
                </a:spcBef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5pPr>
              <a:lvl6pPr marL="25146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6pPr>
              <a:lvl7pPr marL="29718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7pPr>
              <a:lvl8pPr marL="34290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8pPr>
              <a:lvl9pPr marL="3886200" indent="-228600" defTabSz="37623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8200">
                  <a:solidFill>
                    <a:schemeClr val="tx1"/>
                  </a:solidFill>
                  <a:latin typeface="Georgia" panose="02040502050405020303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Out of the 76 residents who were emailed, 42 residents from varying residencies had completed their check-in during the data collection from July-August 2025. Table 1 displays the residents who have completed their check-in (n=42) and those </a:t>
              </a:r>
              <a:r>
                <a:rPr lang="en-US" altLang="en-US" sz="36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who requested a therapy session (n=9) during the check-in. </a:t>
              </a:r>
              <a:r>
                <a:rPr lang="en-US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Pediatrics was the residency program with the highest rates of residents expressing interest in therapy. Of those pediatric residents (n=7) who completed their check-in, 71% (n=5) expressed interest in therapy</a:t>
              </a:r>
              <a:r>
                <a:rPr lang="en-US" sz="36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36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20 residents completed the check-in survey and satisfaction with the overall wellness check-in was positive. 90% (n= 18) of residents found the discussion “very helpful” and 85% (n=17) reported that the check-in was “very effective” in addressing their mental health needs and concerns. </a:t>
              </a:r>
              <a:endParaRPr lang="en-US" altLang="en-US" sz="3600" dirty="0">
                <a:latin typeface="Calibri" panose="020F0502020204030204" pitchFamily="34" charset="0"/>
              </a:endParaRPr>
            </a:p>
            <a:p>
              <a:pPr marL="114300" indent="0">
                <a:spcBef>
                  <a:spcPct val="0"/>
                </a:spcBef>
                <a:buClr>
                  <a:srgbClr val="78BE20"/>
                </a:buClr>
                <a:buNone/>
              </a:pPr>
              <a:endParaRPr lang="en-US" altLang="en-US" sz="3600" dirty="0">
                <a:latin typeface="Calibri" panose="020F0502020204030204" pitchFamily="34" charset="0"/>
              </a:endParaRPr>
            </a:p>
          </p:txBody>
        </p:sp>
      </p:grpSp>
      <p:sp>
        <p:nvSpPr>
          <p:cNvPr id="4110" name="AutoShape 28" descr="Alliance of Independent Academic Medical Centers">
            <a:extLst>
              <a:ext uri="{FF2B5EF4-FFF2-40B4-BE49-F238E27FC236}">
                <a16:creationId xmlns:a16="http://schemas.microsoft.com/office/drawing/2014/main" id="{2EC9EE12-1BD7-4DE6-A525-FDB78C6D39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1000" y="-6238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11" name="AutoShape 30" descr="Alliance of Independent Academic Medical Centers">
            <a:extLst>
              <a:ext uri="{FF2B5EF4-FFF2-40B4-BE49-F238E27FC236}">
                <a16:creationId xmlns:a16="http://schemas.microsoft.com/office/drawing/2014/main" id="{2792190D-4548-43AE-93EE-BECE8EC563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3400" y="-4714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26737C6F-3148-40E6-9903-C6EAE5739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774" y="833211"/>
            <a:ext cx="7196668" cy="2212975"/>
          </a:xfrm>
          <a:prstGeom prst="rect">
            <a:avLst/>
          </a:prstGeom>
        </p:spPr>
      </p:pic>
      <p:pic>
        <p:nvPicPr>
          <p:cNvPr id="4" name="Picture 3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CF8C23D9-B9BB-F931-E82D-A9FC050651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8865" y="-1217573"/>
            <a:ext cx="9417457" cy="6250131"/>
          </a:xfrm>
          <a:prstGeom prst="rect">
            <a:avLst/>
          </a:prstGeom>
        </p:spPr>
      </p:pic>
      <p:sp>
        <p:nvSpPr>
          <p:cNvPr id="5" name="Text Box 15">
            <a:extLst>
              <a:ext uri="{FF2B5EF4-FFF2-40B4-BE49-F238E27FC236}">
                <a16:creationId xmlns:a16="http://schemas.microsoft.com/office/drawing/2014/main" id="{22FB1E0A-AA95-3A3A-42EB-A86952B44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826" y="2561924"/>
            <a:ext cx="23127978" cy="1855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defTabSz="3582988">
              <a:defRPr sz="8200">
                <a:solidFill>
                  <a:schemeClr val="tx1"/>
                </a:solidFill>
                <a:latin typeface="Times" charset="0"/>
              </a:defRPr>
            </a:lvl1pPr>
            <a:lvl2pPr marL="742950" indent="-285750" defTabSz="3582988">
              <a:defRPr sz="8200">
                <a:solidFill>
                  <a:schemeClr val="tx1"/>
                </a:solidFill>
                <a:latin typeface="Times" charset="0"/>
              </a:defRPr>
            </a:lvl2pPr>
            <a:lvl3pPr marL="1143000" indent="-228600" defTabSz="3582988">
              <a:defRPr sz="8200">
                <a:solidFill>
                  <a:schemeClr val="tx1"/>
                </a:solidFill>
                <a:latin typeface="Times" charset="0"/>
              </a:defRPr>
            </a:lvl3pPr>
            <a:lvl4pPr marL="1600200" indent="-228600" defTabSz="3582988">
              <a:defRPr sz="8200">
                <a:solidFill>
                  <a:schemeClr val="tx1"/>
                </a:solidFill>
                <a:latin typeface="Times" charset="0"/>
              </a:defRPr>
            </a:lvl4pPr>
            <a:lvl5pPr marL="2057400" indent="-228600" defTabSz="3582988">
              <a:defRPr sz="8200">
                <a:solidFill>
                  <a:schemeClr val="tx1"/>
                </a:solidFill>
                <a:latin typeface="Times" charset="0"/>
              </a:defRPr>
            </a:lvl5pPr>
            <a:lvl6pPr marL="25146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6pPr>
            <a:lvl7pPr marL="29718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7pPr>
            <a:lvl8pPr marL="34290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8pPr>
            <a:lvl9pPr marL="3886200" indent="-228600" defTabSz="35829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Times" charset="0"/>
              </a:defRPr>
            </a:lvl9pPr>
          </a:lstStyle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Natasha Bradley RMHCI, Luis </a:t>
            </a:r>
            <a:r>
              <a:rPr lang="en-US" sz="5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Isea</a:t>
            </a:r>
            <a:r>
              <a:rPr lang="en-US" sz="5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Mercado MD FACP, Alexandra Lajeunesse LMHC</a:t>
            </a:r>
            <a:endParaRPr lang="en-US" sz="5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altLang="en-US" sz="4800" b="1" dirty="0">
                <a:latin typeface="Calibri" pitchFamily="34" charset="0"/>
              </a:rPr>
              <a:t>       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4A431BC-766D-64A4-DCAA-C83DFC5AD4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3763414"/>
              </p:ext>
            </p:extLst>
          </p:nvPr>
        </p:nvGraphicFramePr>
        <p:xfrm>
          <a:off x="25672374" y="5254835"/>
          <a:ext cx="11958516" cy="12080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14470</TotalTime>
  <Words>767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</vt:lpstr>
      <vt:lpstr>Times New Roman</vt:lpstr>
      <vt:lpstr>Wingdings</vt:lpstr>
      <vt:lpstr>Blank</vt:lpstr>
      <vt:lpstr>PowerPoint Presentation</vt:lpstr>
    </vt:vector>
  </TitlesOfParts>
  <Company>BMWW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HUBBS</dc:creator>
  <cp:lastModifiedBy>Mindi Apicella</cp:lastModifiedBy>
  <cp:revision>199</cp:revision>
  <cp:lastPrinted>2018-02-27T21:36:31Z</cp:lastPrinted>
  <dcterms:created xsi:type="dcterms:W3CDTF">2004-04-23T18:59:40Z</dcterms:created>
  <dcterms:modified xsi:type="dcterms:W3CDTF">2025-03-03T22:14:35Z</dcterms:modified>
</cp:coreProperties>
</file>